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7" r:id="rId4"/>
    <p:sldId id="272" r:id="rId5"/>
    <p:sldId id="258" r:id="rId6"/>
    <p:sldId id="263" r:id="rId7"/>
    <p:sldId id="280" r:id="rId8"/>
    <p:sldId id="259" r:id="rId9"/>
    <p:sldId id="282" r:id="rId10"/>
    <p:sldId id="284" r:id="rId11"/>
    <p:sldId id="268" r:id="rId12"/>
    <p:sldId id="267" r:id="rId13"/>
    <p:sldId id="269" r:id="rId14"/>
    <p:sldId id="266" r:id="rId15"/>
    <p:sldId id="260" r:id="rId16"/>
    <p:sldId id="274" r:id="rId17"/>
    <p:sldId id="275" r:id="rId18"/>
    <p:sldId id="261" r:id="rId19"/>
    <p:sldId id="271" r:id="rId20"/>
    <p:sldId id="27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719"/>
  </p:normalViewPr>
  <p:slideViewPr>
    <p:cSldViewPr snapToGrid="0">
      <p:cViewPr varScale="1">
        <p:scale>
          <a:sx n="149" d="100"/>
          <a:sy n="149" d="100"/>
        </p:scale>
        <p:origin x="8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0DB4E-D578-6F45-BE8A-A16438C06342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C5F8E-3663-3542-A949-25BD32EB1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5F8E-3663-3542-A949-25BD32EB15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3EF-8A1F-FE19-7DF4-FE317575F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7F996-7342-3230-C1AD-0DFD61080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68633-BC4F-214D-375B-17C145267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3BEA9-9FA8-42B6-80F3-B61E63873F1C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2391C-1D5E-A564-ED92-7CD3EAF6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4EAC-CA16-B0B6-A5D6-72041D44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F0EA-1335-DCC7-87BF-B156282C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E3C60-C64B-3F1D-F8AA-486AA039E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D999D-F286-658D-4FBA-44ED17B2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3E48-2FC1-4D44-92C7-3D55B442BA7F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68CF5-C17A-05CC-70D7-C2227843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0F059-0BFD-9FB0-A7AF-EEA2FB6E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E7823-7AC9-B858-01A5-0E645BE78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FEAAD-5154-B606-105A-3DEF9AD8D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175C7-028D-2D16-C095-18311F87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AF86-E96D-4344-81D4-423D6C729FC4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75067-E6C6-53E8-D09E-26FBCEBD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E141A-6BAC-80AD-2763-08DFBEC2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4BDE-A880-BCF4-9C77-0E763849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1BA0-C233-CC51-1052-9E23477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63B40-07D4-A9CE-8D9F-A8674328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63E90-DA2A-476B-BF42-F279481216B8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05181-BB8D-A416-772C-772AE458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5F6D-4406-52B1-E976-00EE98DD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6872-B50A-B08C-248D-9256B1F7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5213E-CD47-F200-6B71-8E8F94C80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538C6-832E-8CBB-4924-DB841EBC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CE29-26B4-457E-A951-CA87DC87AF7B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1EB0B-A25A-0C14-85E9-A1DD6753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D41A8-4CFF-B4F1-ED2A-9DEBA503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8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D987-88D2-D5AF-7209-7F6D5094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7DFE-15A9-C5E8-A73E-F40030125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606AD-0D59-A3BB-7507-62E7C9342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A4895-AFA8-0690-7ACE-D8D639A0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5332-8B69-43D9-BB4C-C8CEC4B21A5F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90BE9-243D-2B78-E7A2-F7E72031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20380-3F7C-7575-0D22-439FE2E0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7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5CBA-EA41-A0D5-1743-9C84753A2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AB55-7512-0A90-AC21-D18D5DE81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08A55-0244-356F-B745-5B4E79A20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18850-051E-1EBF-B6E1-3120E80D0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80F5D-9AEA-6C98-9F14-B98B6D100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70BBF-295B-92AA-8C94-E07EB57B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B45D-E3CE-4359-AF94-603C1AD46980}" type="datetime1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CF318-1FDA-2816-7F85-59C72465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2D94F-9374-352B-A417-838DB625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8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EDA-439B-AB41-9860-9DC536A0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DF848-214B-1DD4-5A6F-6CFABC86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0999-4219-4E32-855F-F501C87B4D0A}" type="datetime1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5975E-5F4E-45E8-D746-B2D5DB49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965D2-96CB-E5D3-2F14-3E1C949B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2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28E3B-C6ED-7339-755A-B9B9D721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B9B6-6EF7-40D7-92F0-95E5CEC1AE2B}" type="datetime1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BB48E-C3F5-B7ED-96C0-CB0E37F7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24ADD-DB7C-AA0E-7E6D-0000D396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9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AA3-0B63-D1B7-9342-734703A4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41A7-2C56-CA48-D8AF-D4B2A04B7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54064-6582-19AE-7C25-230F299E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D8811-09F7-BE1E-6429-3E551C90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26B7-8A89-44B4-9F30-2F816984736C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D52F0-4469-FFA2-87B3-93518C1D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812CF-AFC4-4813-238B-971A3A6B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7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B3CC-B5B4-C477-8149-F8D03063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D18653-AC4E-2271-A05F-FD4AB909E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BB9BF-DFDF-8166-3FAB-93AA436F0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80C71-808E-16F5-8CFC-9CA2D228B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8E15-7ABB-4791-A095-2860676D1645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C88A4-E42A-7EFE-105A-E98A7421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DBEE4-2C2A-05D3-37E2-F08FC765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8BFBE-1659-EFC9-F165-17217672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3AF85-60CC-7B42-EC47-01E80F9A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92336-5827-BA86-0045-D4B7531CD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B7848-AEBC-4ED3-AEE6-A206F8BA7E29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9DCE6-B4A5-7591-16B8-68F777CF0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C0DA3-0CBE-E2A4-B66D-3577CB38E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0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ow to Fund Your Independent Film | ProductionBase Community">
            <a:extLst>
              <a:ext uri="{FF2B5EF4-FFF2-40B4-BE49-F238E27FC236}">
                <a16:creationId xmlns:a16="http://schemas.microsoft.com/office/drawing/2014/main" id="{10D94A5D-D940-A661-0CA6-DB4A1AE88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r="1426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234E4-EA06-5EFD-8B78-F65B748FA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6625" y="3271684"/>
            <a:ext cx="8920225" cy="148003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Movie Success Insights:</a:t>
            </a:r>
            <a:b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Statistics, Popularity and Timing Considerations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50CCF6-065D-FB2F-2F2B-F085268C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0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4" descr="A graph of blue rectangular objects&#10;&#10;Description automatically generated">
            <a:extLst>
              <a:ext uri="{FF2B5EF4-FFF2-40B4-BE49-F238E27FC236}">
                <a16:creationId xmlns:a16="http://schemas.microsoft.com/office/drawing/2014/main" id="{D75971F5-C330-2126-4547-4B155FF9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17776"/>
            <a:ext cx="5294716" cy="4127618"/>
          </a:xfrm>
          <a:prstGeom prst="rect">
            <a:avLst/>
          </a:prstGeom>
        </p:spPr>
      </p:pic>
      <p:pic>
        <p:nvPicPr>
          <p:cNvPr id="3" name="Picture 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51E3499-E974-B06D-A3E5-3B731BC8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247686"/>
            <a:ext cx="5294715" cy="41276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3CAB3-E6BF-BAF0-8FAA-42FCA1C5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2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D7E79219-6858-F55B-83E7-868448C71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480060"/>
            <a:ext cx="10905066" cy="49072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D6F747-2841-8C37-9217-02931E28BCC8}"/>
              </a:ext>
            </a:extLst>
          </p:cNvPr>
          <p:cNvSpPr txBox="1"/>
          <p:nvPr/>
        </p:nvSpPr>
        <p:spPr>
          <a:xfrm>
            <a:off x="4351320" y="5388078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-1.3211, p-value: 0.1865, significant at p &lt;0.05.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56A53-31FA-FA78-E904-374BFD66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3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movie rating&#10;&#10;Description automatically generated with medium confidence">
            <a:extLst>
              <a:ext uri="{FF2B5EF4-FFF2-40B4-BE49-F238E27FC236}">
                <a16:creationId xmlns:a16="http://schemas.microsoft.com/office/drawing/2014/main" id="{61FEA9DE-6D98-9784-6002-B5144A848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480060"/>
            <a:ext cx="10905066" cy="4825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D34D36-DE45-4E82-85E0-461AA135BD76}"/>
              </a:ext>
            </a:extLst>
          </p:cNvPr>
          <p:cNvSpPr txBox="1"/>
          <p:nvPr/>
        </p:nvSpPr>
        <p:spPr>
          <a:xfrm>
            <a:off x="4351320" y="5388078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-1.9268, p-value: 0.0541, significant at p &lt;0.05.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78C3D-1DA8-D46B-246B-31C570CA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79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movie actor&#10;&#10;Description automatically generated with medium confidence">
            <a:extLst>
              <a:ext uri="{FF2B5EF4-FFF2-40B4-BE49-F238E27FC236}">
                <a16:creationId xmlns:a16="http://schemas.microsoft.com/office/drawing/2014/main" id="{9040D208-246E-6C01-D46E-DB0BECDD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81" y="550606"/>
            <a:ext cx="11026052" cy="4741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6463F-C104-7BA6-24A1-558EE3220B08}"/>
              </a:ext>
            </a:extLst>
          </p:cNvPr>
          <p:cNvSpPr txBox="1"/>
          <p:nvPr/>
        </p:nvSpPr>
        <p:spPr>
          <a:xfrm>
            <a:off x="4351320" y="5465542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0.0746, p-value: 0.9405 , significant at p &lt;0.05.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29983-28EC-01DC-B451-17528107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1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B1C19236-56A1-C084-6E84-2B1F3BCA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652097"/>
            <a:ext cx="3854945" cy="2444000"/>
          </a:xfrm>
          <a:prstGeom prst="rect">
            <a:avLst/>
          </a:prstGeom>
        </p:spPr>
      </p:pic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7A2E3A99-61D9-1519-EBB6-225055228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966" y="1448143"/>
            <a:ext cx="6238918" cy="39617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E5699220-9C3C-0412-3A7C-964811A23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73" y="3803433"/>
            <a:ext cx="3854945" cy="23611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395DB-0153-FB1D-2B67-88E1EA6D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1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2C399-2E5A-55F1-1E55-CAD4E496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0" y="365125"/>
            <a:ext cx="1096051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4. How does the duration of a movie impact audience reception and ratings? Are longer or shorter movies more favorably received?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itting in a movie theater&#10;&#10;Description automatically generated">
            <a:extLst>
              <a:ext uri="{FF2B5EF4-FFF2-40B4-BE49-F238E27FC236}">
                <a16:creationId xmlns:a16="http://schemas.microsoft.com/office/drawing/2014/main" id="{4B7F86CD-14E1-1705-A4C9-0E349864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713" y="2551469"/>
            <a:ext cx="4301599" cy="2831691"/>
          </a:xfrm>
          <a:prstGeom prst="rect">
            <a:avLst/>
          </a:prstGeom>
        </p:spPr>
      </p:pic>
      <p:pic>
        <p:nvPicPr>
          <p:cNvPr id="12" name="Picture 11" descr="A graph of blue bars&#10;&#10;Description automatically generated">
            <a:extLst>
              <a:ext uri="{FF2B5EF4-FFF2-40B4-BE49-F238E27FC236}">
                <a16:creationId xmlns:a16="http://schemas.microsoft.com/office/drawing/2014/main" id="{0ABC2BC1-BD17-DE5E-DD3C-F58E9D089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2" t="7663" r="7804"/>
          <a:stretch/>
        </p:blipFill>
        <p:spPr>
          <a:xfrm>
            <a:off x="1094004" y="1828800"/>
            <a:ext cx="5386905" cy="42770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F6FB8-12B2-3926-BA8F-0D720E16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66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24C15D59-6B59-C940-F6E4-9D2B1E3D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6858000" cy="6858000"/>
          </a:xfrm>
          <a:prstGeom prst="rect">
            <a:avLst/>
          </a:prstGeom>
        </p:spPr>
      </p:pic>
      <p:pic>
        <p:nvPicPr>
          <p:cNvPr id="3" name="Picture 2" descr="A screenshot of a score&#10;&#10;Description automatically generated">
            <a:extLst>
              <a:ext uri="{FF2B5EF4-FFF2-40B4-BE49-F238E27FC236}">
                <a16:creationId xmlns:a16="http://schemas.microsoft.com/office/drawing/2014/main" id="{2DB3BED2-4380-7BC7-342E-094433771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824" y="2724610"/>
            <a:ext cx="3886200" cy="17430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3DDB0D-749C-BE45-E249-FAC6DFAB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36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blue dots&#10;&#10;Description automatically generated">
            <a:extLst>
              <a:ext uri="{FF2B5EF4-FFF2-40B4-BE49-F238E27FC236}">
                <a16:creationId xmlns:a16="http://schemas.microsoft.com/office/drawing/2014/main" id="{261A7242-AE81-F035-3432-2CD65854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50" y="643467"/>
            <a:ext cx="7428088" cy="5571066"/>
          </a:xfrm>
          <a:prstGeom prst="rect">
            <a:avLst/>
          </a:prstGeom>
        </p:spPr>
      </p:pic>
      <p:pic>
        <p:nvPicPr>
          <p:cNvPr id="10" name="Picture 9" descr="A screenshot of a score&#10;&#10;Description automatically generated">
            <a:extLst>
              <a:ext uri="{FF2B5EF4-FFF2-40B4-BE49-F238E27FC236}">
                <a16:creationId xmlns:a16="http://schemas.microsoft.com/office/drawing/2014/main" id="{8642AD5C-1A03-0830-A93E-70AC7FCE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111" y="2714778"/>
            <a:ext cx="3886200" cy="17430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55D3B-A47B-115D-3E14-75613C08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6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C49FB-6CC9-35D7-A9E4-068B64C9F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algn="l"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tabLst>
                <a:tab pos="914400" algn="l"/>
              </a:tabLst>
            </a:pPr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5. Is there a relationship between a movie's budget, box office performance, ratings, and how timing influences these dynamics?</a:t>
            </a:r>
          </a:p>
        </p:txBody>
      </p:sp>
      <p:sp>
        <p:nvSpPr>
          <p:cNvPr id="8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red line and numbers&#10;&#10;Description automatically generated">
            <a:extLst>
              <a:ext uri="{FF2B5EF4-FFF2-40B4-BE49-F238E27FC236}">
                <a16:creationId xmlns:a16="http://schemas.microsoft.com/office/drawing/2014/main" id="{A927CAB5-8FF9-7537-7057-6D7B2BBA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828801"/>
            <a:ext cx="7270750" cy="4362450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30F0F-2315-AF11-27D4-9EEC5623360A}"/>
              </a:ext>
            </a:extLst>
          </p:cNvPr>
          <p:cNvSpPr txBox="1"/>
          <p:nvPr/>
        </p:nvSpPr>
        <p:spPr>
          <a:xfrm>
            <a:off x="3532978" y="2962266"/>
            <a:ext cx="225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r value is 0.5476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5C699-4F52-5D85-C6D8-5547A01D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showing a budget and rating score&#10;&#10;Description automatically generated">
            <a:extLst>
              <a:ext uri="{FF2B5EF4-FFF2-40B4-BE49-F238E27FC236}">
                <a16:creationId xmlns:a16="http://schemas.microsoft.com/office/drawing/2014/main" id="{517DDD00-A260-2792-281F-FCFA73C5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DC88E-39E3-C2DD-1601-2703EA9B7B1F}"/>
              </a:ext>
            </a:extLst>
          </p:cNvPr>
          <p:cNvSpPr txBox="1"/>
          <p:nvPr/>
        </p:nvSpPr>
        <p:spPr>
          <a:xfrm>
            <a:off x="6512152" y="4889388"/>
            <a:ext cx="225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r value is 0.0051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F90A68-1997-D9CB-882C-602EBC8C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9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Popcorn and drink in an empty red theater">
            <a:extLst>
              <a:ext uri="{FF2B5EF4-FFF2-40B4-BE49-F238E27FC236}">
                <a16:creationId xmlns:a16="http://schemas.microsoft.com/office/drawing/2014/main" id="{26B60745-2F50-090A-BCBF-4C465ED42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4" r="1091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70D0-13D2-0ED1-3B5C-123F31CB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771177" cy="1124712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Research Questions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FDAC3-595D-0563-E701-F30160A08FD1}"/>
              </a:ext>
            </a:extLst>
          </p:cNvPr>
          <p:cNvSpPr txBox="1"/>
          <p:nvPr/>
        </p:nvSpPr>
        <p:spPr>
          <a:xfrm>
            <a:off x="371093" y="2718054"/>
            <a:ext cx="5400441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How have movie ratings evolved over the years, and are there discernible trends within different genres?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Which movie genres reign supreme in popularity, and is there a correlation between a movie's genre and its commercial success?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Do certain directors or actors wield a significant influence on a movie's success or ratings?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How does the duration of a movie impact audience reception and ratings? Are longer or shorter movies more favorably received?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Is there a relationship between a movie's budget, box office performance, ratings, and how timing influences these dynamics?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9BDB3-86DE-33A6-D783-89DD4048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44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a line graph&#10;&#10;Description automatically generated">
            <a:extLst>
              <a:ext uri="{FF2B5EF4-FFF2-40B4-BE49-F238E27FC236}">
                <a16:creationId xmlns:a16="http://schemas.microsoft.com/office/drawing/2014/main" id="{CFDB416B-1742-3295-8C12-A877F1B5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12" y="643467"/>
            <a:ext cx="9285110" cy="5571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4E5AD5-E016-3941-C206-4717E16C2FC6}"/>
              </a:ext>
            </a:extLst>
          </p:cNvPr>
          <p:cNvSpPr txBox="1"/>
          <p:nvPr/>
        </p:nvSpPr>
        <p:spPr>
          <a:xfrm>
            <a:off x="9110760" y="3275111"/>
            <a:ext cx="2256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coefficient value is 0.5476</a:t>
            </a:r>
          </a:p>
          <a:p>
            <a:r>
              <a:rPr lang="en-GB" sz="1400" dirty="0">
                <a:solidFill>
                  <a:srgbClr val="FF0000"/>
                </a:solidFill>
              </a:rPr>
              <a:t>The p value is 3.36e-19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FC3DDE-F86E-89E4-B343-CA5FE5C6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8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F4632-5853-A5B3-486E-FAEC706A4DD1}"/>
              </a:ext>
            </a:extLst>
          </p:cNvPr>
          <p:cNvSpPr txBox="1"/>
          <p:nvPr/>
        </p:nvSpPr>
        <p:spPr>
          <a:xfrm>
            <a:off x="7532479" y="203148"/>
            <a:ext cx="4140014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Arial Black" panose="020B0A04020102020204" pitchFamily="34" charset="0"/>
                <a:ea typeface="+mj-ea"/>
                <a:cs typeface="+mj-cs"/>
              </a:rPr>
              <a:t>Summary</a:t>
            </a:r>
          </a:p>
        </p:txBody>
      </p:sp>
      <p:pic>
        <p:nvPicPr>
          <p:cNvPr id="21" name="Picture 20" descr="White bulbs with a yellow one standing out">
            <a:extLst>
              <a:ext uri="{FF2B5EF4-FFF2-40B4-BE49-F238E27FC236}">
                <a16:creationId xmlns:a16="http://schemas.microsoft.com/office/drawing/2014/main" id="{DD179207-B187-1251-AC86-FD6D05AD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7" r="24347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EF93E-A433-B219-1409-6B2633576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558" y="1540645"/>
            <a:ext cx="4454935" cy="390858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b="0" i="0" dirty="0">
                <a:effectLst/>
              </a:rPr>
              <a:t>Stakeholders can benefit by </a:t>
            </a:r>
            <a:r>
              <a:rPr lang="en-US" sz="1800" b="0" i="0" dirty="0">
                <a:solidFill>
                  <a:srgbClr val="0070C0"/>
                </a:solidFill>
                <a:effectLst/>
              </a:rPr>
              <a:t>adopting strategic approaches</a:t>
            </a:r>
            <a:r>
              <a:rPr lang="en-US" sz="1800" b="0" i="0" dirty="0">
                <a:effectLst/>
              </a:rPr>
              <a:t> to release, marketing, talent investment, budgeting, and adaptation. </a:t>
            </a:r>
          </a:p>
          <a:p>
            <a:r>
              <a:rPr lang="en-US" sz="1800" b="0" i="0" dirty="0">
                <a:effectLst/>
              </a:rPr>
              <a:t>These measures aim to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navigate the dynamic landscape</a:t>
            </a:r>
            <a:r>
              <a:rPr lang="en-US" sz="1800" b="0" i="0" dirty="0">
                <a:effectLst/>
              </a:rPr>
              <a:t>, contribute to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impactful cinematic experiences</a:t>
            </a:r>
            <a:r>
              <a:rPr lang="en-US" sz="1800" b="0" i="0" dirty="0">
                <a:effectLst/>
              </a:rPr>
              <a:t>, and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establish a lasting influence </a:t>
            </a:r>
            <a:r>
              <a:rPr lang="en-US" sz="1800" b="0" i="0" dirty="0">
                <a:effectLst/>
              </a:rPr>
              <a:t>in this competitive environment.</a:t>
            </a:r>
          </a:p>
          <a:p>
            <a:r>
              <a:rPr lang="en-US" sz="1800" b="0" i="0" dirty="0">
                <a:effectLst/>
              </a:rPr>
              <a:t>While a </a:t>
            </a:r>
            <a:r>
              <a:rPr lang="en-US" sz="1800" b="0" i="0" dirty="0">
                <a:solidFill>
                  <a:srgbClr val="7030A0"/>
                </a:solidFill>
                <a:effectLst/>
              </a:rPr>
              <a:t>moderate correlation exists </a:t>
            </a:r>
            <a:r>
              <a:rPr lang="en-US" sz="1800" b="0" i="0" dirty="0">
                <a:effectLst/>
              </a:rPr>
              <a:t>with some of the variables, it’s </a:t>
            </a:r>
            <a:r>
              <a:rPr lang="en-US" sz="1800" b="0" i="0" dirty="0">
                <a:solidFill>
                  <a:srgbClr val="7030A0"/>
                </a:solidFill>
                <a:effectLst/>
              </a:rPr>
              <a:t>essential to consider other factors</a:t>
            </a:r>
            <a:r>
              <a:rPr lang="en-US" sz="1800" b="0" i="0" dirty="0">
                <a:effectLst/>
              </a:rPr>
              <a:t> such as marketing strategies, script quality, competition etc. when making decisions. </a:t>
            </a:r>
          </a:p>
          <a:p>
            <a:r>
              <a:rPr lang="en-US" sz="1800" b="0" i="0" dirty="0">
                <a:effectLst/>
              </a:rPr>
              <a:t>It’s important to note that </a:t>
            </a:r>
            <a:r>
              <a:rPr lang="en-US" sz="1800" b="0" i="0" dirty="0">
                <a:solidFill>
                  <a:srgbClr val="FF0000"/>
                </a:solidFill>
                <a:effectLst/>
              </a:rPr>
              <a:t>correlation doesn’t imply causation</a:t>
            </a:r>
            <a:r>
              <a:rPr lang="en-US" sz="1800" dirty="0"/>
              <a:t>!</a:t>
            </a:r>
            <a:endParaRPr lang="en-US" sz="1800" b="0" i="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D31E6-E88B-B6E0-547F-E5A56D5C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70D0-13D2-0ED1-3B5C-123F31CB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365125"/>
            <a:ext cx="11088329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1. How have movie ratings evolved over the years, and are there discernible trends within different genres?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graph of a number of metacrastals&#10;&#10;Description automatically generated with medium confidence">
            <a:extLst>
              <a:ext uri="{FF2B5EF4-FFF2-40B4-BE49-F238E27FC236}">
                <a16:creationId xmlns:a16="http://schemas.microsoft.com/office/drawing/2014/main" id="{2A216387-8D34-A523-4E93-4FCAA7BC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3" t="6847" r="8527"/>
          <a:stretch/>
        </p:blipFill>
        <p:spPr>
          <a:xfrm>
            <a:off x="857857" y="2327013"/>
            <a:ext cx="5184421" cy="3447996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B834202-565F-2C27-8C00-B8180820A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" t="6781" r="7494"/>
          <a:stretch/>
        </p:blipFill>
        <p:spPr>
          <a:xfrm>
            <a:off x="5958348" y="2294043"/>
            <a:ext cx="5399244" cy="34479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54CE93-C133-F3D6-36EF-9DDC0EE8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8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7FD5934-D203-34C4-E389-9284A0236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07" t="8552" r="8368" b="5815"/>
          <a:stretch/>
        </p:blipFill>
        <p:spPr>
          <a:xfrm>
            <a:off x="477011" y="480059"/>
            <a:ext cx="8597525" cy="5897879"/>
          </a:xfrm>
          <a:prstGeom prst="rect">
            <a:avLst/>
          </a:prstGeom>
        </p:spPr>
      </p:pic>
      <p:pic>
        <p:nvPicPr>
          <p:cNvPr id="3" name="Picture 2" descr="A group of icons with text&#10;&#10;Description automatically generated">
            <a:extLst>
              <a:ext uri="{FF2B5EF4-FFF2-40B4-BE49-F238E27FC236}">
                <a16:creationId xmlns:a16="http://schemas.microsoft.com/office/drawing/2014/main" id="{F6EF5758-4C09-2D34-0DAD-0CEFEF49C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37" t="65260" r="4705" b="3999"/>
          <a:stretch/>
        </p:blipFill>
        <p:spPr>
          <a:xfrm>
            <a:off x="10063168" y="609599"/>
            <a:ext cx="1651820" cy="1759548"/>
          </a:xfrm>
          <a:prstGeom prst="rect">
            <a:avLst/>
          </a:prstGeom>
        </p:spPr>
      </p:pic>
      <p:pic>
        <p:nvPicPr>
          <p:cNvPr id="6" name="Picture 5" descr="A group of icons with text&#10;&#10;Description automatically generated">
            <a:extLst>
              <a:ext uri="{FF2B5EF4-FFF2-40B4-BE49-F238E27FC236}">
                <a16:creationId xmlns:a16="http://schemas.microsoft.com/office/drawing/2014/main" id="{6C80C2EB-B6D9-83DA-2AB1-A76BD6CDC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63" t="34177" r="35931" b="34126"/>
          <a:stretch/>
        </p:blipFill>
        <p:spPr>
          <a:xfrm>
            <a:off x="8931840" y="1976284"/>
            <a:ext cx="1599840" cy="1545787"/>
          </a:xfrm>
          <a:prstGeom prst="rect">
            <a:avLst/>
          </a:prstGeom>
        </p:spPr>
      </p:pic>
      <p:pic>
        <p:nvPicPr>
          <p:cNvPr id="8" name="Picture 7" descr="A group of icons with text&#10;&#10;Description automatically generated">
            <a:extLst>
              <a:ext uri="{FF2B5EF4-FFF2-40B4-BE49-F238E27FC236}">
                <a16:creationId xmlns:a16="http://schemas.microsoft.com/office/drawing/2014/main" id="{75E8C2F6-AE8D-98DC-12D0-F97D5F3D9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7" t="35179" r="67878" b="35462"/>
          <a:stretch/>
        </p:blipFill>
        <p:spPr>
          <a:xfrm>
            <a:off x="10075533" y="3248456"/>
            <a:ext cx="1560062" cy="1643709"/>
          </a:xfrm>
          <a:prstGeom prst="rect">
            <a:avLst/>
          </a:prstGeom>
        </p:spPr>
      </p:pic>
      <p:pic>
        <p:nvPicPr>
          <p:cNvPr id="11" name="Picture 10" descr="A collection of icons of various objects&#10;&#10;Description automatically generated">
            <a:extLst>
              <a:ext uri="{FF2B5EF4-FFF2-40B4-BE49-F238E27FC236}">
                <a16:creationId xmlns:a16="http://schemas.microsoft.com/office/drawing/2014/main" id="{4FCBE04A-ADE7-4915-4CF8-0DB39DA571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52" t="52760" r="8069" b="28664"/>
          <a:stretch/>
        </p:blipFill>
        <p:spPr>
          <a:xfrm>
            <a:off x="9123247" y="4384757"/>
            <a:ext cx="1289113" cy="16312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A2EAA-69B0-A36F-D7E0-1ADC00AA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54889FDA-84A2-F7D8-75B4-2C59AC1D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2178050"/>
            <a:ext cx="4903788" cy="3659188"/>
          </a:xfrm>
          <a:prstGeom prst="rect">
            <a:avLst/>
          </a:prstGeom>
        </p:spPr>
      </p:pic>
      <p:pic>
        <p:nvPicPr>
          <p:cNvPr id="18" name="Content Placeholder 4" descr="A bar graph with blue and green bars&#10;&#10;Description automatically generated">
            <a:extLst>
              <a:ext uri="{FF2B5EF4-FFF2-40B4-BE49-F238E27FC236}">
                <a16:creationId xmlns:a16="http://schemas.microsoft.com/office/drawing/2014/main" id="{F5B62567-DA73-F52A-3264-C3DD120F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0" y="2178050"/>
            <a:ext cx="4903788" cy="3659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A0DF5-B210-496F-6028-862943DD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9" y="365125"/>
            <a:ext cx="11098161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2. Which movie genres reign supreme in popularity, and is there a correlation between a movie's genre and its commercial success?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D4ABF-0865-8E99-E295-462F7629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0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graph with red bars&#10;&#10;Description automatically generated">
            <a:extLst>
              <a:ext uri="{FF2B5EF4-FFF2-40B4-BE49-F238E27FC236}">
                <a16:creationId xmlns:a16="http://schemas.microsoft.com/office/drawing/2014/main" id="{8D4F6AAA-4C70-8FD2-9AC2-0069316B0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5525F-DE2E-A57E-457A-1FDA74F6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7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5E45643-B344-965C-5E5C-73DCA62A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1141477"/>
            <a:ext cx="5740794" cy="4305594"/>
          </a:xfrm>
          <a:prstGeom prst="rect">
            <a:avLst/>
          </a:prstGeom>
        </p:spPr>
      </p:pic>
      <p:pic>
        <p:nvPicPr>
          <p:cNvPr id="5" name="Picture 4" descr="A graph with a red line and a red line&#10;&#10;Description automatically generated">
            <a:extLst>
              <a:ext uri="{FF2B5EF4-FFF2-40B4-BE49-F238E27FC236}">
                <a16:creationId xmlns:a16="http://schemas.microsoft.com/office/drawing/2014/main" id="{07D34E57-220E-84CC-1F75-60B8099B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834" y="1141477"/>
            <a:ext cx="5740793" cy="43055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ADC896-78AB-DB21-E27B-8E50DBA5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7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A5BFB-B8C2-DDBA-0AA9-846C6D36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3. Do certain directors or actors wield a significant influence on a movie's success or ratings?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B47FE-1FC4-F243-39FF-4B59946C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9B26467A-B834-8AD4-46EB-8CC22D3F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15" y="2231067"/>
            <a:ext cx="4643702" cy="3631348"/>
          </a:xfrm>
          <a:prstGeom prst="rect">
            <a:avLst/>
          </a:prstGeom>
        </p:spPr>
      </p:pic>
      <p:pic>
        <p:nvPicPr>
          <p:cNvPr id="7" name="Content Placeholder 4" descr="A graph of red bars with white text&#10;&#10;Description automatically generated">
            <a:extLst>
              <a:ext uri="{FF2B5EF4-FFF2-40B4-BE49-F238E27FC236}">
                <a16:creationId xmlns:a16="http://schemas.microsoft.com/office/drawing/2014/main" id="{D0EB35D3-637E-5614-E407-73D69632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62" y="2171479"/>
            <a:ext cx="4643702" cy="37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4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bar graph with white text&#10;&#10;Description automatically generated">
            <a:extLst>
              <a:ext uri="{FF2B5EF4-FFF2-40B4-BE49-F238E27FC236}">
                <a16:creationId xmlns:a16="http://schemas.microsoft.com/office/drawing/2014/main" id="{7D5F0B10-7D28-F0E4-E9B4-997B8694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32" y="1292282"/>
            <a:ext cx="4903788" cy="4360762"/>
          </a:xfrm>
          <a:prstGeom prst="rect">
            <a:avLst/>
          </a:prstGeom>
        </p:spPr>
      </p:pic>
      <p:pic>
        <p:nvPicPr>
          <p:cNvPr id="6" name="Content Placeholder 30" descr="A blue bar graph with white text&#10;&#10;Description automatically generated">
            <a:extLst>
              <a:ext uri="{FF2B5EF4-FFF2-40B4-BE49-F238E27FC236}">
                <a16:creationId xmlns:a16="http://schemas.microsoft.com/office/drawing/2014/main" id="{D79E667D-F986-4860-3BAF-8C0C98D5B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2212" y="1273324"/>
            <a:ext cx="4903788" cy="4448086"/>
          </a:xfrm>
        </p:spPr>
      </p:pic>
    </p:spTree>
    <p:extLst>
      <p:ext uri="{BB962C8B-B14F-4D97-AF65-F5344CB8AC3E}">
        <p14:creationId xmlns:p14="http://schemas.microsoft.com/office/powerpoint/2010/main" val="295558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</TotalTime>
  <Words>396</Words>
  <Application>Microsoft Office PowerPoint</Application>
  <PresentationFormat>Widescreen</PresentationFormat>
  <Paragraphs>45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Movie Success Insights: Statistics, Popularity and Timing Considerations</vt:lpstr>
      <vt:lpstr>Research Questions</vt:lpstr>
      <vt:lpstr>1. How have movie ratings evolved over the years, and are there discernible trends within different genres? </vt:lpstr>
      <vt:lpstr>PowerPoint Presentation</vt:lpstr>
      <vt:lpstr>2. Which movie genres reign supreme in popularity, and is there a correlation between a movie's genre and its commercial success? </vt:lpstr>
      <vt:lpstr>PowerPoint Presentation</vt:lpstr>
      <vt:lpstr>PowerPoint Presentation</vt:lpstr>
      <vt:lpstr>3. Do certain directors or actors wield a significant influence on a movie's success or ratings?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How does the duration of a movie impact audience reception and ratings? Are longer or shorter movies more favorably received? </vt:lpstr>
      <vt:lpstr>PowerPoint Presentation</vt:lpstr>
      <vt:lpstr>PowerPoint Presentation</vt:lpstr>
      <vt:lpstr>5. Is there a relationship between a movie's budget, box office performance, ratings, and how timing influences these dynamics?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 Movie Success Insights: Statistics, Popularity and Timing Considerations</dc:title>
  <dc:creator>Naimah Khatun</dc:creator>
  <cp:lastModifiedBy>Godswill Anyasor</cp:lastModifiedBy>
  <cp:revision>9</cp:revision>
  <dcterms:created xsi:type="dcterms:W3CDTF">2023-12-02T15:52:12Z</dcterms:created>
  <dcterms:modified xsi:type="dcterms:W3CDTF">2023-12-04T11:26:13Z</dcterms:modified>
</cp:coreProperties>
</file>